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9" r:id="rId13"/>
    <p:sldId id="274" r:id="rId14"/>
    <p:sldId id="270" r:id="rId15"/>
    <p:sldId id="271" r:id="rId16"/>
    <p:sldId id="272" r:id="rId17"/>
    <p:sldId id="273" r:id="rId18"/>
    <p:sldId id="275" r:id="rId19"/>
    <p:sldId id="267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159F7-4835-4D3E-AE16-6AE09900A1C5}" type="datetimeFigureOut">
              <a:rPr lang="it-IT" smtClean="0"/>
              <a:t>13/05/2020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EB8D2-7DDF-46D5-977F-77DA74C56C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28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37EFF44-CEF5-4753-BE96-AEF12F21B3F0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9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F07-6A5A-4592-A6C8-19960439EF98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67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95A2066-571A-431E-BB94-05A70F56C31E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2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7490D88-135C-4842-BAF3-8E596DD8916E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52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771EDDF-5A4C-43A4-B4A3-78D75356DE31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78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6C39-C0FD-40BF-A31E-31E61998D258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1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CFA8B-CE53-484F-A88F-6AC3CB4979C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4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9591-86FB-4FBA-8007-CFC86E649B9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7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9B06EEC-7900-4FA0-AD09-181D3555F4A6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2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344B-F1DD-43A1-BD8F-167725C54D61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3F502B-90E0-41DD-8493-9F77C5807FF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8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4D3FD-A1B2-43FF-8E34-3FD5A1921CE7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2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4CB1-6627-4B37-A0B9-16AA584D40F3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4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E78B-F00C-4629-8AC1-A342614D9489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0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277CE-E086-420B-A5E5-2FD1CBC31EA5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8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ACBB-1C85-465D-A8A5-5EADC8EF2DC0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A94C-D772-4145-B74E-83CFA098EA8E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2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D3F7-A5D0-4274-A927-BE11E3028B34}" type="datetime1">
              <a:rPr lang="en-US" smtClean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 cura di Marina Perdomini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7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Happy Retorica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it-IT" sz="4800" b="1" i="1" dirty="0" smtClean="0">
                <a:solidFill>
                  <a:srgbClr val="FF0000"/>
                </a:solidFill>
              </a:rPr>
              <a:t>LA SINESTESIA</a:t>
            </a:r>
            <a:endParaRPr lang="it-IT" sz="4800" b="1" i="1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Passa ora agli esercizi di …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935773" y="2967335"/>
            <a:ext cx="103204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r>
              <a:rPr lang="it-IT" sz="8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endParaRPr lang="it-IT" sz="88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Se ci sono problemi, se ci sono dubbi … Chiedete !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68" y="1877568"/>
            <a:ext cx="7046976" cy="4559807"/>
          </a:xfrm>
          <a:solidFill>
            <a:srgbClr val="92D050"/>
          </a:solidFill>
          <a:ln w="57150">
            <a:solidFill>
              <a:srgbClr val="FF0000"/>
            </a:solidFill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698679" y="6355845"/>
            <a:ext cx="7772400" cy="365125"/>
          </a:xfrm>
        </p:spPr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35639" y="244700"/>
            <a:ext cx="6470559" cy="746974"/>
          </a:xfrm>
        </p:spPr>
        <p:txBody>
          <a:bodyPr>
            <a:normAutofit/>
          </a:bodyPr>
          <a:lstStyle/>
          <a:p>
            <a:pPr lvl="0" algn="ctr"/>
            <a:r>
              <a:rPr lang="it-IT" sz="1400" b="1" i="1" dirty="0" smtClean="0">
                <a:solidFill>
                  <a:srgbClr val="FF0000"/>
                </a:solidFill>
              </a:rPr>
              <a:t>Individua, </a:t>
            </a:r>
            <a:r>
              <a:rPr lang="it-IT" sz="1400" b="1" i="1" dirty="0">
                <a:solidFill>
                  <a:srgbClr val="FF0000"/>
                </a:solidFill>
              </a:rPr>
              <a:t>tra queste associazioni di </a:t>
            </a:r>
            <a:r>
              <a:rPr lang="it-IT" sz="1400" b="1" i="1" dirty="0" smtClean="0">
                <a:solidFill>
                  <a:srgbClr val="FF0000"/>
                </a:solidFill>
              </a:rPr>
              <a:t>parole, </a:t>
            </a:r>
            <a:r>
              <a:rPr lang="it-IT" sz="1400" b="1" i="1" dirty="0">
                <a:solidFill>
                  <a:srgbClr val="FF0000"/>
                </a:solidFill>
              </a:rPr>
              <a:t>le sinestesie presenti. </a:t>
            </a:r>
            <a:r>
              <a:rPr lang="it-IT" sz="1400" b="1" i="1" dirty="0" smtClean="0">
                <a:solidFill>
                  <a:srgbClr val="FF0000"/>
                </a:solidFill>
              </a:rPr>
              <a:t/>
            </a:r>
            <a:br>
              <a:rPr lang="it-IT" sz="1400" b="1" i="1" dirty="0" smtClean="0">
                <a:solidFill>
                  <a:srgbClr val="FF0000"/>
                </a:solidFill>
              </a:rPr>
            </a:br>
            <a:r>
              <a:rPr lang="it-IT" sz="1400" b="1" i="1" dirty="0" smtClean="0">
                <a:solidFill>
                  <a:srgbClr val="FF0000"/>
                </a:solidFill>
              </a:rPr>
              <a:t>Contrassegna </a:t>
            </a:r>
            <a:r>
              <a:rPr lang="it-IT" sz="1400" b="1" i="1" dirty="0">
                <a:solidFill>
                  <a:srgbClr val="FF0000"/>
                </a:solidFill>
              </a:rPr>
              <a:t>i campi sensoriali interessati con una X.</a:t>
            </a:r>
            <a:br>
              <a:rPr lang="it-IT" sz="1400" b="1" i="1" dirty="0">
                <a:solidFill>
                  <a:srgbClr val="FF0000"/>
                </a:solidFill>
              </a:rPr>
            </a:br>
            <a:endParaRPr lang="it-IT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750031"/>
              </p:ext>
            </p:extLst>
          </p:nvPr>
        </p:nvGraphicFramePr>
        <p:xfrm>
          <a:off x="3052291" y="940155"/>
          <a:ext cx="8075054" cy="5679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872"/>
                <a:gridCol w="1153697"/>
                <a:gridCol w="1153697"/>
                <a:gridCol w="1153697"/>
                <a:gridCol w="1153697"/>
                <a:gridCol w="1153697"/>
                <a:gridCol w="1153697"/>
              </a:tblGrid>
              <a:tr h="681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Associazioni di Parole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Sinestesia </a:t>
                      </a:r>
                      <a:endParaRPr lang="it-IT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Sì - No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Udito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Vista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Tatto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Olfatto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Gusto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4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Soffi di lampi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4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Sguardo ironico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4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Sospiro amoroso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4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Aspro odore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4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Sapore amaro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4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Dolce sospiro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4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Sapore sottile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4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Bagliori di lampi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227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Urlo nero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454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Sguardo pungente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  <a:tr h="681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Urlo terrificante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49" marR="60949" marT="0" marB="0"/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58029" y="2967335"/>
            <a:ext cx="104759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Ora,</a:t>
            </a:r>
            <a:r>
              <a:rPr lang="it-IT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interpreta</a:t>
            </a:r>
            <a:r>
              <a:rPr lang="it-IT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</a:t>
            </a:r>
            <a:r>
              <a:rPr lang="it-IT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immagini</a:t>
            </a:r>
            <a:r>
              <a:rPr lang="it-IT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it-IT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</a:p>
          <a:p>
            <a:pPr algn="ctr"/>
            <a:r>
              <a:rPr lang="it-IT" sz="54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</a:t>
            </a:r>
            <a:r>
              <a:rPr lang="it-IT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ndividua</a:t>
            </a:r>
            <a:r>
              <a:rPr lang="it-IT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</a:t>
            </a:r>
            <a:r>
              <a:rPr lang="it-IT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sinestesia!</a:t>
            </a:r>
            <a:endParaRPr lang="it-IT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2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1690" y="764373"/>
            <a:ext cx="7964510" cy="80685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La sinestesia è …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8" y="1880316"/>
            <a:ext cx="5267460" cy="443033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</p:pic>
      <p:pic>
        <p:nvPicPr>
          <p:cNvPr id="15" name="Segnaposto contenuto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1906073"/>
            <a:ext cx="5203064" cy="4327302"/>
          </a:xfr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528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80685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La sinestesia è …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" y="1764406"/>
            <a:ext cx="4610635" cy="463639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25" y="1764406"/>
            <a:ext cx="4559121" cy="466215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88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87154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La sinestesia è …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0" y="2215166"/>
            <a:ext cx="4700788" cy="418563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2253804"/>
            <a:ext cx="4893972" cy="413411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4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48517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La sinestesia è …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9" y="2331076"/>
            <a:ext cx="5563673" cy="397957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2343955"/>
            <a:ext cx="5241702" cy="3966693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4374"/>
            <a:ext cx="8610600" cy="729576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La sinestesia è …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1906073"/>
            <a:ext cx="5581918" cy="4481848"/>
          </a:xfrm>
          <a:ln w="38100">
            <a:solidFill>
              <a:srgbClr val="FF0000"/>
            </a:solidFill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1957589"/>
            <a:ext cx="5241701" cy="4404573"/>
          </a:xfr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399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783465"/>
          </a:xfrm>
        </p:spPr>
        <p:txBody>
          <a:bodyPr/>
          <a:lstStyle/>
          <a:p>
            <a:pPr algn="ctr"/>
            <a:r>
              <a:rPr lang="it-IT" dirty="0" smtClean="0"/>
              <a:t>Per ogni risposta esatta …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9" y="1906073"/>
            <a:ext cx="5079991" cy="515155"/>
          </a:xfrm>
        </p:spPr>
        <p:txBody>
          <a:bodyPr>
            <a:normAutofit/>
          </a:bodyPr>
          <a:lstStyle/>
          <a:p>
            <a:pPr algn="ctr"/>
            <a:r>
              <a:rPr lang="it-IT" sz="2400" b="1" i="1" dirty="0" smtClean="0">
                <a:solidFill>
                  <a:srgbClr val="00B050"/>
                </a:solidFill>
              </a:rPr>
              <a:t>Una foglia d’alloro</a:t>
            </a:r>
            <a:endParaRPr lang="it-IT" sz="2400" b="1" i="1" dirty="0">
              <a:solidFill>
                <a:srgbClr val="00B050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1" y="2640169"/>
            <a:ext cx="4119351" cy="3711863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00800" y="1712890"/>
            <a:ext cx="5105400" cy="9272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i="1" dirty="0" smtClean="0">
                <a:solidFill>
                  <a:srgbClr val="00B050"/>
                </a:solidFill>
              </a:rPr>
              <a:t>Se sei vincitore…</a:t>
            </a:r>
          </a:p>
          <a:p>
            <a:pPr algn="ctr">
              <a:lnSpc>
                <a:spcPct val="100000"/>
              </a:lnSpc>
            </a:pPr>
            <a:r>
              <a:rPr lang="it-IT" sz="2400" b="1" i="1" dirty="0" smtClean="0">
                <a:solidFill>
                  <a:srgbClr val="00B050"/>
                </a:solidFill>
              </a:rPr>
              <a:t> una corona d’alloro</a:t>
            </a:r>
            <a:endParaRPr lang="it-IT" sz="2400" b="1" i="1" dirty="0">
              <a:solidFill>
                <a:srgbClr val="00B05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2640169"/>
            <a:ext cx="4353059" cy="3876541"/>
          </a:xfrm>
        </p:spPr>
      </p:pic>
    </p:spTree>
    <p:extLst>
      <p:ext uri="{BB962C8B-B14F-4D97-AF65-F5344CB8AC3E}">
        <p14:creationId xmlns:p14="http://schemas.microsoft.com/office/powerpoint/2010/main" val="17670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Definizione di </a:t>
            </a:r>
            <a:r>
              <a:rPr lang="it-IT" b="1" dirty="0" smtClean="0">
                <a:solidFill>
                  <a:srgbClr val="00B050"/>
                </a:solidFill>
              </a:rPr>
              <a:t>SI</a:t>
            </a:r>
            <a:r>
              <a:rPr lang="it-IT" b="1" dirty="0" smtClean="0">
                <a:solidFill>
                  <a:srgbClr val="00B0F0"/>
                </a:solidFill>
              </a:rPr>
              <a:t>NE</a:t>
            </a:r>
            <a:r>
              <a:rPr lang="it-IT" b="1" dirty="0" smtClean="0">
                <a:solidFill>
                  <a:srgbClr val="FFC000"/>
                </a:solidFill>
              </a:rPr>
              <a:t>ST</a:t>
            </a:r>
            <a:r>
              <a:rPr lang="it-IT" b="1" dirty="0" smtClean="0">
                <a:solidFill>
                  <a:srgbClr val="FF0000"/>
                </a:solidFill>
              </a:rPr>
              <a:t>ES</a:t>
            </a:r>
            <a:r>
              <a:rPr lang="it-IT" b="1" dirty="0" smtClean="0">
                <a:solidFill>
                  <a:srgbClr val="7030A0"/>
                </a:solidFill>
              </a:rPr>
              <a:t>IA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70468"/>
            <a:ext cx="10820400" cy="424821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it-IT" dirty="0" smtClean="0"/>
              <a:t>E’ una figura retorica consistente </a:t>
            </a:r>
            <a:r>
              <a:rPr lang="it-IT" b="1" i="1" dirty="0" smtClean="0"/>
              <a:t>nell’accostamento di due termini appartenenti a campi sensoriali differenti.</a:t>
            </a:r>
          </a:p>
          <a:p>
            <a:pPr marL="0" indent="0" algn="just">
              <a:buNone/>
            </a:pPr>
            <a:r>
              <a:rPr lang="it-IT" dirty="0" smtClean="0"/>
              <a:t>Ad esempio, un aggettivo pertinente alla sfera sensoriale dell’udito viene accostato a un nome, pertinente alla sfera sensoriale della vista, oppure un nome che si riferisce alla sfera sensoriale dell’udito viene associato a un aggettivo, appartenente alla sfera sensoriale del tatto : </a:t>
            </a:r>
            <a:r>
              <a:rPr lang="it-IT" b="1" dirty="0" smtClean="0">
                <a:solidFill>
                  <a:srgbClr val="00B050"/>
                </a:solidFill>
              </a:rPr>
              <a:t>colori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0070C0"/>
                </a:solidFill>
              </a:rPr>
              <a:t>chiassosi</a:t>
            </a:r>
            <a:r>
              <a:rPr lang="it-IT" dirty="0" smtClean="0"/>
              <a:t>, </a:t>
            </a:r>
            <a:r>
              <a:rPr lang="it-IT" b="1" dirty="0" smtClean="0">
                <a:solidFill>
                  <a:srgbClr val="0070C0"/>
                </a:solidFill>
              </a:rPr>
              <a:t>voce </a:t>
            </a:r>
            <a:r>
              <a:rPr lang="it-IT" b="1" dirty="0" smtClean="0">
                <a:solidFill>
                  <a:srgbClr val="FF0000"/>
                </a:solidFill>
              </a:rPr>
              <a:t>calda.</a:t>
            </a:r>
          </a:p>
          <a:p>
            <a:pPr marL="0" indent="0" algn="just">
              <a:buNone/>
            </a:pPr>
            <a:r>
              <a:rPr lang="it-IT" i="1" dirty="0" smtClean="0"/>
              <a:t>Le combinazioni possono essere diverse.</a:t>
            </a:r>
          </a:p>
          <a:p>
            <a:pPr marL="0" indent="0" algn="ctr">
              <a:buNone/>
            </a:pPr>
            <a:r>
              <a:rPr lang="it-IT" dirty="0" smtClean="0"/>
              <a:t>Perché?</a:t>
            </a:r>
          </a:p>
          <a:p>
            <a:pPr marL="0" indent="0" algn="just">
              <a:buNone/>
            </a:pPr>
            <a:r>
              <a:rPr lang="it-IT" i="1" dirty="0" smtClean="0"/>
              <a:t>Perché i cinque sensi, messi in gioco, offrono innumerevoli e creative possibilità.</a:t>
            </a:r>
          </a:p>
          <a:p>
            <a:pPr marL="0" indent="0" algn="just">
              <a:buNone/>
            </a:pPr>
            <a:endParaRPr lang="it-IT" i="1" dirty="0" smtClean="0"/>
          </a:p>
          <a:p>
            <a:pPr marL="0" indent="0" algn="just">
              <a:buNone/>
            </a:pPr>
            <a:r>
              <a:rPr lang="it-IT" sz="1800" dirty="0" smtClean="0"/>
              <a:t>Etimologia: dal greco «</a:t>
            </a:r>
            <a:r>
              <a:rPr lang="it-IT" sz="1800" dirty="0" err="1" smtClean="0"/>
              <a:t>syn</a:t>
            </a:r>
            <a:r>
              <a:rPr lang="it-IT" sz="1800" dirty="0" smtClean="0"/>
              <a:t>», cioè «con», «insieme», e «</a:t>
            </a:r>
            <a:r>
              <a:rPr lang="it-IT" sz="1800" dirty="0" err="1" smtClean="0"/>
              <a:t>aisthànomai</a:t>
            </a:r>
            <a:r>
              <a:rPr lang="it-IT" sz="1800" dirty="0" smtClean="0"/>
              <a:t>», cioè «percepisco»; pertanto: </a:t>
            </a:r>
            <a:r>
              <a:rPr lang="it-IT" sz="1800" b="1" i="1" dirty="0" smtClean="0"/>
              <a:t>&lt;percepisco assieme&gt;</a:t>
            </a:r>
            <a:r>
              <a:rPr lang="it-IT" sz="1800" i="1" dirty="0" smtClean="0"/>
              <a:t>.</a:t>
            </a:r>
            <a:endParaRPr lang="it-IT" sz="1800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84100"/>
            <a:ext cx="10820399" cy="1751527"/>
          </a:xfrm>
        </p:spPr>
        <p:txBody>
          <a:bodyPr>
            <a:noAutofit/>
          </a:bodyPr>
          <a:lstStyle/>
          <a:p>
            <a:pPr algn="ctr"/>
            <a:r>
              <a:rPr lang="it-IT" sz="4800" b="1" dirty="0" smtClean="0">
                <a:solidFill>
                  <a:srgbClr val="00B050"/>
                </a:solidFill>
              </a:rPr>
              <a:t>A presto ... </a:t>
            </a:r>
            <a:r>
              <a:rPr lang="it-IT" sz="4800" b="1" dirty="0" smtClean="0">
                <a:solidFill>
                  <a:srgbClr val="FF0000"/>
                </a:solidFill>
              </a:rPr>
              <a:t>con happy retorica!</a:t>
            </a:r>
            <a:r>
              <a:rPr lang="it-IT" sz="4800" b="1" dirty="0" smtClean="0">
                <a:solidFill>
                  <a:srgbClr val="00B050"/>
                </a:solidFill>
              </a:rPr>
              <a:t/>
            </a:r>
            <a:br>
              <a:rPr lang="it-IT" sz="4800" b="1" dirty="0" smtClean="0">
                <a:solidFill>
                  <a:srgbClr val="00B050"/>
                </a:solidFill>
              </a:rPr>
            </a:br>
            <a:endParaRPr lang="it-IT" sz="4800" b="1" dirty="0">
              <a:solidFill>
                <a:srgbClr val="00B05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400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sz="1400" b="1" i="1" dirty="0" err="1" smtClean="0">
                <a:solidFill>
                  <a:srgbClr val="FF0000"/>
                </a:solidFill>
              </a:rPr>
              <a:t>Perdomini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425004"/>
            <a:ext cx="8610600" cy="1159098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Ricordiamo i cinque sensi: </a:t>
            </a:r>
            <a:br>
              <a:rPr lang="it-IT" sz="3200" dirty="0" smtClean="0"/>
            </a:br>
            <a:r>
              <a:rPr lang="it-IT" sz="3200" b="1" dirty="0" smtClean="0">
                <a:solidFill>
                  <a:srgbClr val="00B0F0"/>
                </a:solidFill>
              </a:rPr>
              <a:t>vista</a:t>
            </a:r>
            <a:r>
              <a:rPr lang="it-IT" sz="3200" dirty="0" smtClean="0"/>
              <a:t>, </a:t>
            </a:r>
            <a:r>
              <a:rPr lang="it-IT" sz="3200" b="1" dirty="0" smtClean="0">
                <a:solidFill>
                  <a:srgbClr val="00B050"/>
                </a:solidFill>
              </a:rPr>
              <a:t>udito</a:t>
            </a:r>
            <a:r>
              <a:rPr lang="it-IT" sz="3200" dirty="0" smtClean="0"/>
              <a:t>, </a:t>
            </a:r>
            <a:r>
              <a:rPr lang="it-IT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gusto</a:t>
            </a:r>
            <a:r>
              <a:rPr lang="it-IT" sz="3200" dirty="0" smtClean="0"/>
              <a:t>, </a:t>
            </a:r>
            <a:r>
              <a:rPr lang="it-IT" sz="3200" b="1" dirty="0" smtClean="0">
                <a:solidFill>
                  <a:srgbClr val="7030A0"/>
                </a:solidFill>
              </a:rPr>
              <a:t>olfatto</a:t>
            </a:r>
            <a:r>
              <a:rPr lang="it-IT" sz="3200" dirty="0" smtClean="0"/>
              <a:t>, </a:t>
            </a:r>
            <a:r>
              <a:rPr lang="it-IT" sz="3200" b="1" dirty="0" smtClean="0">
                <a:solidFill>
                  <a:srgbClr val="FF0000"/>
                </a:solidFill>
              </a:rPr>
              <a:t>tatto</a:t>
            </a:r>
            <a:r>
              <a:rPr lang="it-IT" sz="3200" dirty="0" smtClean="0"/>
              <a:t>.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73" y="1805791"/>
            <a:ext cx="6937249" cy="4840224"/>
          </a:xfrm>
          <a:ln w="38100">
            <a:solidFill>
              <a:srgbClr val="FF0000"/>
            </a:solidFill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Riprendiamo gli esempi proposti</a:t>
            </a:r>
            <a:br>
              <a:rPr lang="it-IT" sz="3200" dirty="0" smtClean="0"/>
            </a:br>
            <a:r>
              <a:rPr lang="it-IT" sz="3200" dirty="0" smtClean="0"/>
              <a:t>nella definizione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smtClean="0"/>
              <a:t>Colori chiassosi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B0F0"/>
                </a:solidFill>
              </a:rPr>
              <a:t>VISTA</a:t>
            </a:r>
            <a:r>
              <a:rPr lang="it-IT" b="1" dirty="0" smtClean="0"/>
              <a:t> + </a:t>
            </a:r>
            <a:r>
              <a:rPr lang="it-IT" b="1" dirty="0" smtClean="0">
                <a:solidFill>
                  <a:srgbClr val="00B050"/>
                </a:solidFill>
              </a:rPr>
              <a:t>UDITO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 smtClean="0"/>
              <a:t>Voce calda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B050"/>
                </a:solidFill>
              </a:rPr>
              <a:t>UDITO</a:t>
            </a:r>
            <a:r>
              <a:rPr lang="it-IT" b="1" dirty="0" smtClean="0"/>
              <a:t> + </a:t>
            </a:r>
            <a:r>
              <a:rPr lang="it-IT" b="1" dirty="0" smtClean="0">
                <a:solidFill>
                  <a:srgbClr val="FF0000"/>
                </a:solidFill>
              </a:rPr>
              <a:t>TATTO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53312" y="3938016"/>
            <a:ext cx="39136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COLORI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53312" y="5535168"/>
            <a:ext cx="391363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CHIASSOSI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65088" y="3840480"/>
            <a:ext cx="4185792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VOCE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665087" y="5693664"/>
            <a:ext cx="4185793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CALDA</a:t>
            </a:r>
            <a:endParaRPr lang="it-IT" b="1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/>
              <a:t>Esaminiamo ora una sinestesia poetica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800" dirty="0" smtClean="0"/>
              <a:t>Nel Primo Canto dell’Inferno (v. 60), Dante, impaurito dall’incontro con le tre fiere e, in particolare, dall’avanzare della lupa, indietreggia verso la selva, simbolo del peccato. A tal proposito, scrive che la lupa lo sta respingendo là dove </a:t>
            </a:r>
          </a:p>
          <a:p>
            <a:pPr marL="0" indent="0" algn="ctr">
              <a:buNone/>
            </a:pPr>
            <a:r>
              <a:rPr lang="it-IT" sz="4400" b="1" dirty="0" smtClean="0"/>
              <a:t>&lt;il sol tace&gt;.</a:t>
            </a:r>
          </a:p>
          <a:p>
            <a:pPr marL="0" indent="0">
              <a:buNone/>
            </a:pPr>
            <a:r>
              <a:rPr lang="it-IT" sz="2800" dirty="0" smtClean="0"/>
              <a:t>In questo caso, l’accostamento è tra sostantivo e verbo: un’altra modalità della sinestesia.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200" dirty="0" smtClean="0"/>
              <a:t>Se &lt;il sol tace&gt;, significa che … l’oscurità, il buio, le tenebre incombono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 smtClean="0"/>
              <a:t>Il sole …</a:t>
            </a:r>
            <a:endParaRPr lang="it-IT" b="1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3267456"/>
            <a:ext cx="4230624" cy="3048000"/>
          </a:xfrm>
          <a:ln w="28575">
            <a:solidFill>
              <a:schemeClr val="tx1"/>
            </a:solidFill>
          </a:ln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b="1" dirty="0" smtClean="0"/>
              <a:t>… tace</a:t>
            </a:r>
            <a:endParaRPr lang="it-IT" b="1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3267456"/>
            <a:ext cx="5324856" cy="3048000"/>
          </a:xfrm>
          <a:ln w="28575">
            <a:solidFill>
              <a:schemeClr val="tx1"/>
            </a:solidFill>
          </a:ln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 smtClean="0"/>
              <a:t>L’associazione sensoriale è tra …</a:t>
            </a:r>
            <a:endParaRPr lang="it-IT" sz="32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" y="2353056"/>
            <a:ext cx="4925568" cy="3865628"/>
          </a:xfrm>
          <a:ln w="28575">
            <a:solidFill>
              <a:schemeClr val="tx1"/>
            </a:solidFill>
          </a:ln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12" y="2353056"/>
            <a:ext cx="4718304" cy="3865627"/>
          </a:xfrm>
          <a:ln w="28575">
            <a:solidFill>
              <a:schemeClr val="tx1"/>
            </a:solidFill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Un’altra sinestesia poetica …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800" dirty="0" smtClean="0"/>
              <a:t>Nella lirica «La sera fiesolana», D’Annunzio, rivolgendosi alla donna amata, scrive: </a:t>
            </a:r>
          </a:p>
          <a:p>
            <a:pPr marL="0" indent="0" algn="just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3600" dirty="0" smtClean="0"/>
              <a:t>&lt;</a:t>
            </a:r>
            <a:r>
              <a:rPr lang="it-IT" sz="3600" b="1" dirty="0" smtClean="0"/>
              <a:t>Fresche</a:t>
            </a:r>
            <a:r>
              <a:rPr lang="it-IT" sz="3600" dirty="0" smtClean="0"/>
              <a:t> le mie </a:t>
            </a:r>
            <a:r>
              <a:rPr lang="it-IT" sz="3600" b="1" dirty="0" smtClean="0"/>
              <a:t>parole</a:t>
            </a:r>
            <a:r>
              <a:rPr lang="it-IT" sz="3600" dirty="0" smtClean="0"/>
              <a:t> ne la sera ti </a:t>
            </a:r>
            <a:r>
              <a:rPr lang="it-IT" sz="3600" dirty="0" err="1" smtClean="0"/>
              <a:t>sien</a:t>
            </a:r>
            <a:r>
              <a:rPr lang="it-IT" sz="3600" dirty="0" smtClean="0"/>
              <a:t> …&gt;.</a:t>
            </a:r>
          </a:p>
          <a:p>
            <a:pPr marL="0" indent="0" algn="just">
              <a:buNone/>
            </a:pPr>
            <a:endParaRPr lang="it-IT" sz="3600" dirty="0"/>
          </a:p>
          <a:p>
            <a:pPr marL="0" indent="0" algn="just">
              <a:buNone/>
            </a:pPr>
            <a:r>
              <a:rPr lang="it-IT" sz="2000" b="1" i="1" dirty="0" smtClean="0">
                <a:solidFill>
                  <a:srgbClr val="C00000"/>
                </a:solidFill>
              </a:rPr>
              <a:t>«Fresche», poiché le «parole» devono essere percepite come lievi, leggere, piacevoli, ristoratrici come la freschezza della sera.</a:t>
            </a:r>
          </a:p>
          <a:p>
            <a:pPr marL="0" indent="0" algn="just">
              <a:buNone/>
            </a:pPr>
            <a:r>
              <a:rPr lang="it-IT" sz="2800" dirty="0" smtClean="0"/>
              <a:t>In questo caso l’accostamento è tra aggettivo e sostantivo.</a:t>
            </a:r>
          </a:p>
          <a:p>
            <a:pPr algn="just"/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 smtClean="0"/>
              <a:t>L’associazione sensoriale è tra …</a:t>
            </a:r>
            <a:endParaRPr lang="it-IT" sz="3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2343955"/>
            <a:ext cx="4639657" cy="3992451"/>
          </a:xfrm>
          <a:ln w="38100">
            <a:solidFill>
              <a:srgbClr val="FF0000"/>
            </a:solidFill>
          </a:ln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 cura di Marina </a:t>
            </a:r>
            <a:r>
              <a:rPr lang="it-IT" b="1" i="1" dirty="0" err="1" smtClean="0">
                <a:solidFill>
                  <a:srgbClr val="FF0000"/>
                </a:solidFill>
              </a:rPr>
              <a:t>Perdomini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2343955"/>
            <a:ext cx="4984123" cy="3979572"/>
          </a:xfr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677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395</TotalTime>
  <Words>541</Words>
  <Application>Microsoft Office PowerPoint</Application>
  <PresentationFormat>Personalizzato</PresentationFormat>
  <Paragraphs>158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Scia di vapore</vt:lpstr>
      <vt:lpstr>Happy Retorica</vt:lpstr>
      <vt:lpstr>Definizione di SINESTESIA</vt:lpstr>
      <vt:lpstr>Ricordiamo i cinque sensi:  vista, udito, gusto, olfatto, tatto.</vt:lpstr>
      <vt:lpstr>Riprendiamo gli esempi proposti nella definizione</vt:lpstr>
      <vt:lpstr>Esaminiamo ora una sinestesia poetica</vt:lpstr>
      <vt:lpstr>Se &lt;il sol tace&gt;, significa che … l’oscurità, il buio, le tenebre incombono</vt:lpstr>
      <vt:lpstr>L’associazione sensoriale è tra …</vt:lpstr>
      <vt:lpstr>Un’altra sinestesia poetica …</vt:lpstr>
      <vt:lpstr>L’associazione sensoriale è tra …</vt:lpstr>
      <vt:lpstr>Passa ora agli esercizi di …</vt:lpstr>
      <vt:lpstr>Se ci sono problemi, se ci sono dubbi … Chiedete !</vt:lpstr>
      <vt:lpstr>Individua, tra queste associazioni di parole, le sinestesie presenti.  Contrassegna i campi sensoriali interessati con una X. </vt:lpstr>
      <vt:lpstr>Presentazione standard di PowerPoint</vt:lpstr>
      <vt:lpstr>La sinestesia è … </vt:lpstr>
      <vt:lpstr>La sinestesia è …</vt:lpstr>
      <vt:lpstr>La sinestesia è …</vt:lpstr>
      <vt:lpstr>La sinestesia è …</vt:lpstr>
      <vt:lpstr>La sinestesia è …</vt:lpstr>
      <vt:lpstr>Per ogni risposta esatta …</vt:lpstr>
      <vt:lpstr>A presto ... con happy retorica! </vt:lpstr>
    </vt:vector>
  </TitlesOfParts>
  <Company>MTM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Retorica</dc:title>
  <dc:creator>Marina Perdomini</dc:creator>
  <cp:lastModifiedBy>Utente Windows</cp:lastModifiedBy>
  <cp:revision>49</cp:revision>
  <dcterms:created xsi:type="dcterms:W3CDTF">2016-10-12T18:12:48Z</dcterms:created>
  <dcterms:modified xsi:type="dcterms:W3CDTF">2020-05-13T09:15:20Z</dcterms:modified>
</cp:coreProperties>
</file>